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7"/>
  </p:notesMasterIdLst>
  <p:sldIdLst>
    <p:sldId id="257" r:id="rId2"/>
    <p:sldId id="259" r:id="rId3"/>
    <p:sldId id="262" r:id="rId4"/>
    <p:sldId id="263" r:id="rId5"/>
    <p:sldId id="261" r:id="rId6"/>
    <p:sldId id="264" r:id="rId7"/>
    <p:sldId id="265" r:id="rId8"/>
    <p:sldId id="267" r:id="rId9"/>
    <p:sldId id="268" r:id="rId10"/>
    <p:sldId id="269" r:id="rId11"/>
    <p:sldId id="270" r:id="rId12"/>
    <p:sldId id="271" r:id="rId13"/>
    <p:sldId id="272" r:id="rId14"/>
    <p:sldId id="273" r:id="rId15"/>
    <p:sldId id="27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p:scale>
          <a:sx n="100" d="100"/>
          <a:sy n="100" d="100"/>
        </p:scale>
        <p:origin x="2472" y="14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e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5091E3-E45F-4AD8-9C98-FE971D2BF7A2}" type="datetimeFigureOut">
              <a:rPr lang="en-US" smtClean="0"/>
              <a:t>2/15/2021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4E2F7C-CFC4-408B-94F5-BFFB87AE81DA}" type="slidenum">
              <a:rPr lang="en-US" smtClean="0"/>
              <a:t>‹#›</a:t>
            </a:fld>
            <a:endParaRPr lang="en-US"/>
          </a:p>
        </p:txBody>
      </p:sp>
    </p:spTree>
    <p:extLst>
      <p:ext uri="{BB962C8B-B14F-4D97-AF65-F5344CB8AC3E}">
        <p14:creationId xmlns:p14="http://schemas.microsoft.com/office/powerpoint/2010/main" val="8313382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2/15/2021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2/15/2021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2/15/2021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2/15/2021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2/15/2021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2/15/2021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2/15/2021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2/15/2021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2/15/2021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2/15/2021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2/15/2021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2/15/2021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8.xml"/><Relationship Id="rId4" Type="http://schemas.openxmlformats.org/officeDocument/2006/relationships/image" Target="../media/image10.jpg"/></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Autodesk</a:t>
            </a:r>
            <a:br>
              <a:rPr lang="en-US" sz="8000" dirty="0"/>
            </a:br>
            <a:r>
              <a:rPr lang="en-US" sz="8000" dirty="0"/>
              <a:t>University</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2400" dirty="0">
                <a:solidFill>
                  <a:schemeClr val="tx1">
                    <a:lumMod val="85000"/>
                    <a:lumOff val="15000"/>
                  </a:schemeClr>
                </a:solidFill>
              </a:rPr>
              <a:t>EXPLORING TECHNOLOGY TRENDs</a:t>
            </a:r>
          </a:p>
          <a:p>
            <a:r>
              <a:rPr lang="en-US" sz="1400" dirty="0">
                <a:solidFill>
                  <a:schemeClr val="tx1">
                    <a:lumMod val="85000"/>
                    <a:lumOff val="15000"/>
                  </a:schemeClr>
                </a:solidFill>
              </a:rPr>
              <a:t>in thousands of scraped presentations since 2011</a:t>
            </a: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Picture 7" descr="A picture containing text, indoor&#10;&#10;Description automatically generated">
            <a:extLst>
              <a:ext uri="{FF2B5EF4-FFF2-40B4-BE49-F238E27FC236}">
                <a16:creationId xmlns:a16="http://schemas.microsoft.com/office/drawing/2014/main" id="{E1001873-667C-4D70-8C8D-56006E32BB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
            <a:ext cx="5175115" cy="6900153"/>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Most Featured Industries</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945585"/>
          </a:xfrm>
          <a:prstGeom prst="rect">
            <a:avLst/>
          </a:prstGeom>
          <a:noFill/>
        </p:spPr>
        <p:txBody>
          <a:bodyPr wrap="square" rtlCol="0">
            <a:spAutoFit/>
          </a:bodyPr>
          <a:lstStyle/>
          <a:p>
            <a:pPr algn="just"/>
            <a:r>
              <a:rPr lang="en-US" sz="1752" dirty="0"/>
              <a:t>To become a speaker at AU, one must submit an application and gain approval. Autodesk decides which industries and technologies to feature at the conference. Hence, the application and selection process might affect the overall distribution.</a:t>
            </a:r>
          </a:p>
          <a:p>
            <a:pPr algn="just"/>
            <a:endParaRPr lang="en-US" sz="1752" dirty="0"/>
          </a:p>
          <a:p>
            <a:pPr algn="just"/>
            <a:r>
              <a:rPr lang="en-US" sz="1752" dirty="0"/>
              <a:t>It’s my belief that the interests of the consumers should be the main driving factor.</a:t>
            </a:r>
          </a:p>
          <a:p>
            <a:pPr algn="just"/>
            <a:endParaRPr lang="en-US" sz="1000" dirty="0"/>
          </a:p>
          <a:p>
            <a:pPr algn="just"/>
            <a:r>
              <a:rPr lang="en-US" sz="1752" dirty="0"/>
              <a:t>The list of introduced industries was quite large so I reduced them to six most popular.</a:t>
            </a:r>
          </a:p>
          <a:p>
            <a:pPr algn="just"/>
            <a:endParaRPr lang="en-US" sz="1752" dirty="0"/>
          </a:p>
        </p:txBody>
      </p:sp>
      <p:pic>
        <p:nvPicPr>
          <p:cNvPr id="9" name="Picture 8" descr="Chart, line chart&#10;&#10;Description automatically generated">
            <a:extLst>
              <a:ext uri="{FF2B5EF4-FFF2-40B4-BE49-F238E27FC236}">
                <a16:creationId xmlns:a16="http://schemas.microsoft.com/office/drawing/2014/main" id="{9545F182-452A-473D-9EEE-FEFEAC803F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7" y="1984157"/>
            <a:ext cx="6598872" cy="4314892"/>
          </a:xfrm>
          <a:prstGeom prst="rect">
            <a:avLst/>
          </a:prstGeom>
        </p:spPr>
      </p:pic>
    </p:spTree>
    <p:extLst>
      <p:ext uri="{BB962C8B-B14F-4D97-AF65-F5344CB8AC3E}">
        <p14:creationId xmlns:p14="http://schemas.microsoft.com/office/powerpoint/2010/main" val="8699608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Chart, line chart&#10;&#10;Description automatically generated">
            <a:extLst>
              <a:ext uri="{FF2B5EF4-FFF2-40B4-BE49-F238E27FC236}">
                <a16:creationId xmlns:a16="http://schemas.microsoft.com/office/drawing/2014/main" id="{FBC714AA-ED4E-4CA0-89C8-F0A83635AF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7" y="1984157"/>
            <a:ext cx="6598872" cy="4311539"/>
          </a:xfrm>
          <a:prstGeom prst="rect">
            <a:avLst/>
          </a:prstGeom>
        </p:spPr>
      </p:pic>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Design Products</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406334"/>
          </a:xfrm>
          <a:prstGeom prst="rect">
            <a:avLst/>
          </a:prstGeom>
          <a:noFill/>
        </p:spPr>
        <p:txBody>
          <a:bodyPr wrap="square" rtlCol="0">
            <a:spAutoFit/>
          </a:bodyPr>
          <a:lstStyle/>
          <a:p>
            <a:pPr algn="just"/>
            <a:r>
              <a:rPr lang="en-US" sz="1752" dirty="0"/>
              <a:t>I’ve been in the Building Design Industry for over 10 years and witnessed many changes and trends from the inside.</a:t>
            </a:r>
          </a:p>
          <a:p>
            <a:pPr algn="just"/>
            <a:endParaRPr lang="en-US" sz="1752" dirty="0"/>
          </a:p>
          <a:p>
            <a:pPr algn="just"/>
            <a:r>
              <a:rPr lang="en-US" sz="1752" dirty="0"/>
              <a:t>Over these 10 years the industry made huge steps from 2D blueprints (AutoCAD) to creating a virtual copies of buildings long before there're built and aggregating data in the models (Revit, BIM 360, Navisworks).</a:t>
            </a:r>
          </a:p>
          <a:p>
            <a:pPr algn="just"/>
            <a:endParaRPr lang="en-US" sz="1752" dirty="0"/>
          </a:p>
          <a:p>
            <a:pPr algn="just"/>
            <a:r>
              <a:rPr lang="en-US" sz="1752" dirty="0"/>
              <a:t>I was curious to know what  will my data show, will it confirm my hypothesis?</a:t>
            </a:r>
          </a:p>
        </p:txBody>
      </p:sp>
    </p:spTree>
    <p:extLst>
      <p:ext uri="{BB962C8B-B14F-4D97-AF65-F5344CB8AC3E}">
        <p14:creationId xmlns:p14="http://schemas.microsoft.com/office/powerpoint/2010/main" val="3794418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ML/AI and Big Data</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406334"/>
          </a:xfrm>
          <a:prstGeom prst="rect">
            <a:avLst/>
          </a:prstGeom>
          <a:noFill/>
        </p:spPr>
        <p:txBody>
          <a:bodyPr wrap="square" rtlCol="0">
            <a:spAutoFit/>
          </a:bodyPr>
          <a:lstStyle/>
          <a:p>
            <a:pPr algn="just"/>
            <a:r>
              <a:rPr lang="en-US" sz="1752" dirty="0"/>
              <a:t>Many industries now realize how beneficial the use of Machine Learning and AI is. BIM is not an exception, since it’s data driven.</a:t>
            </a:r>
          </a:p>
          <a:p>
            <a:pPr algn="just"/>
            <a:endParaRPr lang="en-US" sz="1752" dirty="0"/>
          </a:p>
          <a:p>
            <a:pPr algn="just"/>
            <a:r>
              <a:rPr lang="en-US" sz="1752" dirty="0"/>
              <a:t>ML and AI are already used to solve various problems, such as classifying construction damage by image or monitoring safety at a building site using Neural Networks. </a:t>
            </a:r>
          </a:p>
          <a:p>
            <a:pPr algn="just"/>
            <a:endParaRPr lang="en-US" sz="1752" dirty="0"/>
          </a:p>
          <a:p>
            <a:pPr algn="just"/>
            <a:r>
              <a:rPr lang="en-US" sz="1752" dirty="0"/>
              <a:t>Quick industry growth and the perspective of creating digital cities should bring the use of ML/AI to the whole new level</a:t>
            </a:r>
          </a:p>
        </p:txBody>
      </p:sp>
      <p:pic>
        <p:nvPicPr>
          <p:cNvPr id="4" name="Picture 3" descr="Chart, line chart&#10;&#10;Description automatically generated">
            <a:extLst>
              <a:ext uri="{FF2B5EF4-FFF2-40B4-BE49-F238E27FC236}">
                <a16:creationId xmlns:a16="http://schemas.microsoft.com/office/drawing/2014/main" id="{C7C1E2A3-EBE2-4AA4-9C6C-9F7717CFB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6" y="1984157"/>
            <a:ext cx="6598871" cy="4311538"/>
          </a:xfrm>
          <a:prstGeom prst="rect">
            <a:avLst/>
          </a:prstGeom>
        </p:spPr>
      </p:pic>
    </p:spTree>
    <p:extLst>
      <p:ext uri="{BB962C8B-B14F-4D97-AF65-F5344CB8AC3E}">
        <p14:creationId xmlns:p14="http://schemas.microsoft.com/office/powerpoint/2010/main" val="35987812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Other Technologies</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524315"/>
          </a:xfrm>
          <a:prstGeom prst="rect">
            <a:avLst/>
          </a:prstGeom>
          <a:noFill/>
        </p:spPr>
        <p:txBody>
          <a:bodyPr wrap="square" rtlCol="0">
            <a:spAutoFit/>
          </a:bodyPr>
          <a:lstStyle/>
          <a:p>
            <a:pPr algn="just"/>
            <a:r>
              <a:rPr lang="en-US" sz="1600" dirty="0"/>
              <a:t>Everyone saw little 3D printed toys and building copies, but did you know that a whole building can be 3D printed nowadays?</a:t>
            </a:r>
          </a:p>
          <a:p>
            <a:pPr algn="just"/>
            <a:endParaRPr lang="en-US" sz="1600" dirty="0"/>
          </a:p>
          <a:p>
            <a:pPr algn="just"/>
            <a:r>
              <a:rPr lang="en-US" sz="1600" dirty="0"/>
              <a:t>With laser scanning we can get virtual point clouds that are used to recreate existing buildings in 3D.</a:t>
            </a:r>
          </a:p>
          <a:p>
            <a:pPr algn="just"/>
            <a:endParaRPr lang="en-US" sz="1600" dirty="0"/>
          </a:p>
          <a:p>
            <a:pPr algn="just"/>
            <a:r>
              <a:rPr lang="en-US" sz="1600" dirty="0"/>
              <a:t>AR and VR make it possible to walk around a building that doesn’t yet exist or visualize MEP systems on site before they are installed.</a:t>
            </a:r>
          </a:p>
          <a:p>
            <a:pPr algn="just"/>
            <a:endParaRPr lang="en-US" sz="1600" dirty="0"/>
          </a:p>
          <a:p>
            <a:pPr algn="just"/>
            <a:r>
              <a:rPr lang="en-US" sz="1600" dirty="0"/>
              <a:t>Robots are now able to conduct routine inspection tasks and capture data from a building site safely and accurately.</a:t>
            </a:r>
          </a:p>
        </p:txBody>
      </p:sp>
      <p:pic>
        <p:nvPicPr>
          <p:cNvPr id="6" name="Picture 5" descr="Chart, line chart&#10;&#10;Description automatically generated">
            <a:extLst>
              <a:ext uri="{FF2B5EF4-FFF2-40B4-BE49-F238E27FC236}">
                <a16:creationId xmlns:a16="http://schemas.microsoft.com/office/drawing/2014/main" id="{5AB684E7-27D1-458A-A08D-DCFB670018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7" y="1984157"/>
            <a:ext cx="6598870" cy="4311539"/>
          </a:xfrm>
          <a:prstGeom prst="rect">
            <a:avLst/>
          </a:prstGeom>
        </p:spPr>
      </p:pic>
    </p:spTree>
    <p:extLst>
      <p:ext uri="{BB962C8B-B14F-4D97-AF65-F5344CB8AC3E}">
        <p14:creationId xmlns:p14="http://schemas.microsoft.com/office/powerpoint/2010/main" val="20104681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Software Development</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3867084"/>
          </a:xfrm>
          <a:prstGeom prst="rect">
            <a:avLst/>
          </a:prstGeom>
          <a:noFill/>
        </p:spPr>
        <p:txBody>
          <a:bodyPr wrap="square" rtlCol="0">
            <a:spAutoFit/>
          </a:bodyPr>
          <a:lstStyle/>
          <a:p>
            <a:pPr algn="just"/>
            <a:r>
              <a:rPr lang="en-US" sz="1752" dirty="0"/>
              <a:t>Standard software functionality is never enough, there’s always a need to automate routine tasks such as documentation production, data aggregating, export and analysis.</a:t>
            </a:r>
          </a:p>
          <a:p>
            <a:pPr algn="just"/>
            <a:endParaRPr lang="en-US" sz="1752" dirty="0"/>
          </a:p>
          <a:p>
            <a:pPr algn="just"/>
            <a:r>
              <a:rPr lang="en-US" sz="1752" dirty="0"/>
              <a:t>Autodesk products have open API’s that provide limitless possibilities for creating the additional tools that every particular design team requires.</a:t>
            </a:r>
          </a:p>
          <a:p>
            <a:pPr algn="just"/>
            <a:endParaRPr lang="en-US" sz="1752" dirty="0"/>
          </a:p>
          <a:p>
            <a:pPr algn="just"/>
            <a:endParaRPr lang="en-US" sz="1752" dirty="0"/>
          </a:p>
        </p:txBody>
      </p:sp>
      <p:pic>
        <p:nvPicPr>
          <p:cNvPr id="6" name="Picture 5" descr="Chart, line chart&#10;&#10;Description automatically generated">
            <a:extLst>
              <a:ext uri="{FF2B5EF4-FFF2-40B4-BE49-F238E27FC236}">
                <a16:creationId xmlns:a16="http://schemas.microsoft.com/office/drawing/2014/main" id="{B7A84E4A-1CCB-4323-8EFB-8C15A0EF22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7" y="1984157"/>
            <a:ext cx="6598870" cy="4299066"/>
          </a:xfrm>
          <a:prstGeom prst="rect">
            <a:avLst/>
          </a:prstGeom>
        </p:spPr>
      </p:pic>
    </p:spTree>
    <p:extLst>
      <p:ext uri="{BB962C8B-B14F-4D97-AF65-F5344CB8AC3E}">
        <p14:creationId xmlns:p14="http://schemas.microsoft.com/office/powerpoint/2010/main" val="2158796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title"/>
          </p:nvPr>
        </p:nvSpPr>
        <p:spPr>
          <a:xfrm>
            <a:off x="643466" y="685931"/>
            <a:ext cx="3517567" cy="2093975"/>
          </a:xfrm>
        </p:spPr>
        <p:txBody>
          <a:bodyPr vert="horz" lIns="91440" tIns="45720" rIns="91440" bIns="45720" rtlCol="0" anchor="b">
            <a:normAutofit/>
          </a:bodyPr>
          <a:lstStyle/>
          <a:p>
            <a:r>
              <a:rPr lang="en-US" b="0" i="0" kern="1200" spc="-50" baseline="0" dirty="0">
                <a:latin typeface="+mj-lt"/>
                <a:ea typeface="+mj-ea"/>
                <a:cs typeface="+mj-cs"/>
              </a:rPr>
              <a:t>Conclusion</a:t>
            </a:r>
          </a:p>
        </p:txBody>
      </p:sp>
      <p:pic>
        <p:nvPicPr>
          <p:cNvPr id="5" name="Picture 4" descr="A picture containing piano&#10;&#10;Description automatically generated">
            <a:extLst>
              <a:ext uri="{FF2B5EF4-FFF2-40B4-BE49-F238E27FC236}">
                <a16:creationId xmlns:a16="http://schemas.microsoft.com/office/drawing/2014/main" id="{FA48DFF4-8F1C-43C4-911C-60E20B1F4A12}"/>
              </a:ext>
            </a:extLst>
          </p:cNvPr>
          <p:cNvPicPr>
            <a:picLocks noChangeAspect="1"/>
          </p:cNvPicPr>
          <p:nvPr/>
        </p:nvPicPr>
        <p:blipFill rotWithShape="1">
          <a:blip r:embed="rId2">
            <a:extLst>
              <a:ext uri="{28A0092B-C50C-407E-A947-70E740481C1C}">
                <a14:useLocalDpi xmlns:a14="http://schemas.microsoft.com/office/drawing/2010/main" val="0"/>
              </a:ext>
            </a:extLst>
          </a:blip>
          <a:srcRect t="32835" r="2" b="7550"/>
          <a:stretch/>
        </p:blipFill>
        <p:spPr>
          <a:xfrm>
            <a:off x="5458984" y="812799"/>
            <a:ext cx="5928344" cy="5294757"/>
          </a:xfrm>
          <a:prstGeom prst="rect">
            <a:avLst/>
          </a:prstGeom>
          <a:noFill/>
        </p:spPr>
      </p:pic>
      <p:sp>
        <p:nvSpPr>
          <p:cNvPr id="11" name="TextBox 10">
            <a:extLst>
              <a:ext uri="{FF2B5EF4-FFF2-40B4-BE49-F238E27FC236}">
                <a16:creationId xmlns:a16="http://schemas.microsoft.com/office/drawing/2014/main" id="{2C25C57C-72D4-47C4-9C73-FF1D2C1B2823}"/>
              </a:ext>
            </a:extLst>
          </p:cNvPr>
          <p:cNvSpPr txBox="1"/>
          <p:nvPr/>
        </p:nvSpPr>
        <p:spPr>
          <a:xfrm>
            <a:off x="643466" y="2880358"/>
            <a:ext cx="3517567" cy="3327270"/>
          </a:xfrm>
          <a:prstGeom prst="rect">
            <a:avLst/>
          </a:prstGeom>
        </p:spPr>
        <p:txBody>
          <a:bodyPr vert="horz" lIns="91440" tIns="45720" rIns="91440" bIns="45720" rtlCol="0">
            <a:normAutofit lnSpcReduction="10000"/>
          </a:bodyPr>
          <a:lstStyle/>
          <a:p>
            <a:pPr>
              <a:spcBef>
                <a:spcPts val="1200"/>
              </a:spcBef>
              <a:spcAft>
                <a:spcPts val="200"/>
              </a:spcAft>
              <a:buClr>
                <a:schemeClr val="accent1"/>
              </a:buClr>
              <a:buSzPct val="100000"/>
            </a:pPr>
            <a:r>
              <a:rPr lang="en-US" sz="1200" kern="1200" dirty="0">
                <a:solidFill>
                  <a:srgbClr val="FFFFFF"/>
                </a:solidFill>
                <a:latin typeface="+mn-lt"/>
                <a:ea typeface="+mn-ea"/>
                <a:cs typeface="+mn-cs"/>
              </a:rPr>
              <a:t>The  world of Technology evolves rapidly, constantly bringing new tools to every industry.</a:t>
            </a:r>
          </a:p>
          <a:p>
            <a:pPr>
              <a:spcBef>
                <a:spcPts val="1200"/>
              </a:spcBef>
              <a:spcAft>
                <a:spcPts val="200"/>
              </a:spcAft>
              <a:buClr>
                <a:schemeClr val="accent1"/>
              </a:buClr>
              <a:buSzPct val="100000"/>
            </a:pPr>
            <a:r>
              <a:rPr lang="en-US" sz="1200" kern="1200" dirty="0">
                <a:solidFill>
                  <a:srgbClr val="FFFFFF"/>
                </a:solidFill>
                <a:latin typeface="+mn-lt"/>
                <a:ea typeface="+mn-ea"/>
                <a:cs typeface="+mn-cs"/>
              </a:rPr>
              <a:t>Knowledge of the trends, available tools and services can help companies in the construction industry determine how to reduce costs of design,  building and maintenance. </a:t>
            </a:r>
            <a:r>
              <a:rPr lang="en-US" sz="1200" dirty="0">
                <a:solidFill>
                  <a:srgbClr val="FFFFFF"/>
                </a:solidFill>
              </a:rPr>
              <a:t>Optimized </a:t>
            </a:r>
            <a:r>
              <a:rPr lang="en-US" sz="1200" kern="1200" dirty="0">
                <a:solidFill>
                  <a:srgbClr val="FFFFFF"/>
                </a:solidFill>
                <a:latin typeface="+mn-lt"/>
                <a:ea typeface="+mn-ea"/>
                <a:cs typeface="+mn-cs"/>
              </a:rPr>
              <a:t>workflows lead to improved results.</a:t>
            </a:r>
          </a:p>
          <a:p>
            <a:pPr>
              <a:spcBef>
                <a:spcPts val="1200"/>
              </a:spcBef>
              <a:spcAft>
                <a:spcPts val="200"/>
              </a:spcAft>
              <a:buClr>
                <a:schemeClr val="accent1"/>
              </a:buClr>
              <a:buSzPct val="100000"/>
            </a:pPr>
            <a:r>
              <a:rPr lang="en-US" sz="1200" kern="1200" dirty="0">
                <a:solidFill>
                  <a:srgbClr val="FFFFFF"/>
                </a:solidFill>
                <a:latin typeface="+mn-lt"/>
                <a:ea typeface="+mn-ea"/>
                <a:cs typeface="+mn-cs"/>
              </a:rPr>
              <a:t>The data I managed to collect is not as rich as I expected, exploring presentations from Autodesk events all over the world could bring much more interesting insights.</a:t>
            </a:r>
          </a:p>
          <a:p>
            <a:pPr>
              <a:spcBef>
                <a:spcPts val="1200"/>
              </a:spcBef>
              <a:spcAft>
                <a:spcPts val="200"/>
              </a:spcAft>
              <a:buClr>
                <a:schemeClr val="accent1"/>
              </a:buClr>
              <a:buSzPct val="100000"/>
            </a:pPr>
            <a:r>
              <a:rPr lang="en-US" sz="1200" dirty="0">
                <a:solidFill>
                  <a:srgbClr val="FFFFFF"/>
                </a:solidFill>
              </a:rPr>
              <a:t>However,</a:t>
            </a:r>
            <a:r>
              <a:rPr lang="en-US" sz="1200" kern="1200" dirty="0">
                <a:solidFill>
                  <a:srgbClr val="FFFFFF"/>
                </a:solidFill>
                <a:latin typeface="+mn-lt"/>
                <a:ea typeface="+mn-ea"/>
                <a:cs typeface="+mn-cs"/>
              </a:rPr>
              <a:t> the trends shown in the data confirm my perceptions, based on what I’ve had based on 10 years of experience in the industry and visiting Autodesk University in Russia each year.</a:t>
            </a:r>
          </a:p>
          <a:p>
            <a:pPr>
              <a:spcBef>
                <a:spcPts val="1200"/>
              </a:spcBef>
              <a:spcAft>
                <a:spcPts val="200"/>
              </a:spcAft>
              <a:buClr>
                <a:schemeClr val="accent1"/>
              </a:buClr>
              <a:buSzPct val="100000"/>
            </a:pPr>
            <a:endParaRPr lang="en-US" sz="1100" kern="1200" dirty="0">
              <a:solidFill>
                <a:srgbClr val="FFFFFF"/>
              </a:solidFill>
              <a:latin typeface="+mn-lt"/>
              <a:ea typeface="+mn-ea"/>
              <a:cs typeface="+mn-cs"/>
            </a:endParaRPr>
          </a:p>
        </p:txBody>
      </p:sp>
    </p:spTree>
    <p:extLst>
      <p:ext uri="{BB962C8B-B14F-4D97-AF65-F5344CB8AC3E}">
        <p14:creationId xmlns:p14="http://schemas.microsoft.com/office/powerpoint/2010/main" val="1321341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Text&#10;&#10;Description automatically generated">
            <a:extLst>
              <a:ext uri="{FF2B5EF4-FFF2-40B4-BE49-F238E27FC236}">
                <a16:creationId xmlns:a16="http://schemas.microsoft.com/office/drawing/2014/main" id="{A72000ED-B562-4863-A673-8CF2783B52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60597" y="186223"/>
            <a:ext cx="3131765" cy="1651516"/>
          </a:xfrm>
        </p:spPr>
      </p:pic>
      <p:sp>
        <p:nvSpPr>
          <p:cNvPr id="12" name="TextBox 11">
            <a:extLst>
              <a:ext uri="{FF2B5EF4-FFF2-40B4-BE49-F238E27FC236}">
                <a16:creationId xmlns:a16="http://schemas.microsoft.com/office/drawing/2014/main" id="{41EE7FE5-EFF7-42AD-88AB-E93F132446C3}"/>
              </a:ext>
            </a:extLst>
          </p:cNvPr>
          <p:cNvSpPr txBox="1"/>
          <p:nvPr/>
        </p:nvSpPr>
        <p:spPr>
          <a:xfrm>
            <a:off x="1159565" y="1948164"/>
            <a:ext cx="9872870" cy="4401205"/>
          </a:xfrm>
          <a:prstGeom prst="rect">
            <a:avLst/>
          </a:prstGeom>
          <a:noFill/>
        </p:spPr>
        <p:txBody>
          <a:bodyPr wrap="square" rtlCol="0">
            <a:spAutoFit/>
          </a:bodyPr>
          <a:lstStyle/>
          <a:p>
            <a:pPr algn="just"/>
            <a:r>
              <a:rPr lang="en-US" sz="2000" dirty="0"/>
              <a:t>Autodesk, Inc. is an American multinational software corporation. The company became best known for AutoCAD, but now develops a broad range of software and services for various industries:</a:t>
            </a:r>
          </a:p>
          <a:p>
            <a:endParaRPr lang="en-US" sz="2000" dirty="0"/>
          </a:p>
          <a:p>
            <a:pPr marL="285750" indent="-285750">
              <a:buFont typeface="Wingdings" panose="05000000000000000000" pitchFamily="2" charset="2"/>
              <a:buChar char="§"/>
            </a:pPr>
            <a:r>
              <a:rPr lang="en-US" sz="2000" dirty="0"/>
              <a:t>architecture</a:t>
            </a:r>
          </a:p>
          <a:p>
            <a:pPr marL="285750" indent="-285750">
              <a:buFont typeface="Wingdings" panose="05000000000000000000" pitchFamily="2" charset="2"/>
              <a:buChar char="§"/>
            </a:pPr>
            <a:r>
              <a:rPr lang="en-US" sz="2000" dirty="0"/>
              <a:t>engineering</a:t>
            </a:r>
          </a:p>
          <a:p>
            <a:pPr marL="285750" indent="-285750">
              <a:buFont typeface="Wingdings" panose="05000000000000000000" pitchFamily="2" charset="2"/>
              <a:buChar char="§"/>
            </a:pPr>
            <a:r>
              <a:rPr lang="en-US" sz="2000" dirty="0"/>
              <a:t>construction </a:t>
            </a:r>
          </a:p>
          <a:p>
            <a:pPr marL="285750" indent="-285750">
              <a:buFont typeface="Wingdings" panose="05000000000000000000" pitchFamily="2" charset="2"/>
              <a:buChar char="§"/>
            </a:pPr>
            <a:r>
              <a:rPr lang="en-US" sz="2000" dirty="0"/>
              <a:t>manufacturing</a:t>
            </a:r>
          </a:p>
          <a:p>
            <a:pPr marL="285750" indent="-285750">
              <a:buFont typeface="Wingdings" panose="05000000000000000000" pitchFamily="2" charset="2"/>
              <a:buChar char="§"/>
            </a:pPr>
            <a:r>
              <a:rPr lang="en-US" sz="2000" dirty="0"/>
              <a:t>media</a:t>
            </a:r>
          </a:p>
          <a:p>
            <a:pPr marL="285750" indent="-285750">
              <a:buFont typeface="Wingdings" panose="05000000000000000000" pitchFamily="2" charset="2"/>
              <a:buChar char="§"/>
            </a:pPr>
            <a:r>
              <a:rPr lang="en-US" sz="2000" dirty="0"/>
              <a:t>education</a:t>
            </a:r>
          </a:p>
          <a:p>
            <a:pPr marL="285750" indent="-285750">
              <a:buFont typeface="Wingdings" panose="05000000000000000000" pitchFamily="2" charset="2"/>
              <a:buChar char="§"/>
            </a:pPr>
            <a:r>
              <a:rPr lang="en-US" sz="2000" dirty="0"/>
              <a:t>entertainment</a:t>
            </a:r>
          </a:p>
          <a:p>
            <a:pPr marL="285750" indent="-285750">
              <a:buFont typeface="Wingdings" panose="05000000000000000000" pitchFamily="2" charset="2"/>
              <a:buChar char="§"/>
            </a:pPr>
            <a:endParaRPr lang="en-US" sz="2000" dirty="0"/>
          </a:p>
          <a:p>
            <a:pPr algn="just"/>
            <a:r>
              <a:rPr lang="en-US" sz="2000" dirty="0"/>
              <a:t>Autodesk software has been used in many fields, and on projects from the One World Trade Center to Tesla electric cars.</a:t>
            </a:r>
          </a:p>
        </p:txBody>
      </p:sp>
      <p:pic>
        <p:nvPicPr>
          <p:cNvPr id="14" name="Picture 13" descr="Icon&#10;&#10;Description automatically generated">
            <a:extLst>
              <a:ext uri="{FF2B5EF4-FFF2-40B4-BE49-F238E27FC236}">
                <a16:creationId xmlns:a16="http://schemas.microsoft.com/office/drawing/2014/main" id="{5CBFD629-794D-4E47-A8EF-6CDB425EDEDC}"/>
              </a:ext>
            </a:extLst>
          </p:cNvPr>
          <p:cNvPicPr>
            <a:picLocks noChangeAspect="1"/>
          </p:cNvPicPr>
          <p:nvPr/>
        </p:nvPicPr>
        <p:blipFill rotWithShape="1">
          <a:blip r:embed="rId3">
            <a:extLst>
              <a:ext uri="{28A0092B-C50C-407E-A947-70E740481C1C}">
                <a14:useLocalDpi xmlns:a14="http://schemas.microsoft.com/office/drawing/2010/main" val="0"/>
              </a:ext>
            </a:extLst>
          </a:blip>
          <a:srcRect l="22030" t="17816" r="20178" b="17613"/>
          <a:stretch/>
        </p:blipFill>
        <p:spPr>
          <a:xfrm>
            <a:off x="6740487" y="3313338"/>
            <a:ext cx="1437533" cy="1606142"/>
          </a:xfrm>
          <a:prstGeom prst="rect">
            <a:avLst/>
          </a:prstGeom>
        </p:spPr>
      </p:pic>
      <p:pic>
        <p:nvPicPr>
          <p:cNvPr id="18" name="Picture 17" descr="Shape&#10;&#10;Description automatically generated with medium confidence">
            <a:extLst>
              <a:ext uri="{FF2B5EF4-FFF2-40B4-BE49-F238E27FC236}">
                <a16:creationId xmlns:a16="http://schemas.microsoft.com/office/drawing/2014/main" id="{508275EB-C143-4A34-AC52-CA706BD5151B}"/>
              </a:ext>
            </a:extLst>
          </p:cNvPr>
          <p:cNvPicPr>
            <a:picLocks noChangeAspect="1"/>
          </p:cNvPicPr>
          <p:nvPr/>
        </p:nvPicPr>
        <p:blipFill rotWithShape="1">
          <a:blip r:embed="rId4">
            <a:extLst>
              <a:ext uri="{28A0092B-C50C-407E-A947-70E740481C1C}">
                <a14:useLocalDpi xmlns:a14="http://schemas.microsoft.com/office/drawing/2010/main" val="0"/>
              </a:ext>
            </a:extLst>
          </a:blip>
          <a:srcRect b="23498"/>
          <a:stretch/>
        </p:blipFill>
        <p:spPr>
          <a:xfrm>
            <a:off x="5125062" y="3313338"/>
            <a:ext cx="1941875" cy="1485576"/>
          </a:xfrm>
          <a:prstGeom prst="rect">
            <a:avLst/>
          </a:prstGeom>
        </p:spPr>
      </p:pic>
      <p:pic>
        <p:nvPicPr>
          <p:cNvPr id="20" name="Picture 19" descr="A picture containing background pattern&#10;&#10;Description automatically generated">
            <a:extLst>
              <a:ext uri="{FF2B5EF4-FFF2-40B4-BE49-F238E27FC236}">
                <a16:creationId xmlns:a16="http://schemas.microsoft.com/office/drawing/2014/main" id="{5901B4F3-6FFF-424A-8D4F-A98FA8F86B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74444" y="3321846"/>
            <a:ext cx="1477068" cy="1477068"/>
          </a:xfrm>
          <a:prstGeom prst="rect">
            <a:avLst/>
          </a:prstGeom>
        </p:spPr>
      </p:pic>
      <p:pic>
        <p:nvPicPr>
          <p:cNvPr id="22" name="Picture 21" descr="Shape&#10;&#10;Description automatically generated">
            <a:extLst>
              <a:ext uri="{FF2B5EF4-FFF2-40B4-BE49-F238E27FC236}">
                <a16:creationId xmlns:a16="http://schemas.microsoft.com/office/drawing/2014/main" id="{DAEA1E92-8BDE-48B2-98C8-00FF12DADDC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53737" y="3304055"/>
            <a:ext cx="1615425" cy="1615425"/>
          </a:xfrm>
          <a:prstGeom prst="rect">
            <a:avLst/>
          </a:prstGeom>
        </p:spPr>
      </p:pic>
      <p:pic>
        <p:nvPicPr>
          <p:cNvPr id="24" name="Picture 23" descr="Logo, icon&#10;&#10;Description automatically generated">
            <a:extLst>
              <a:ext uri="{FF2B5EF4-FFF2-40B4-BE49-F238E27FC236}">
                <a16:creationId xmlns:a16="http://schemas.microsoft.com/office/drawing/2014/main" id="{49DC6C2E-2A0C-40A4-A77E-A2ECAD40CF43}"/>
              </a:ext>
            </a:extLst>
          </p:cNvPr>
          <p:cNvPicPr>
            <a:picLocks noChangeAspect="1"/>
          </p:cNvPicPr>
          <p:nvPr/>
        </p:nvPicPr>
        <p:blipFill rotWithShape="1">
          <a:blip r:embed="rId7">
            <a:extLst>
              <a:ext uri="{28A0092B-C50C-407E-A947-70E740481C1C}">
                <a14:useLocalDpi xmlns:a14="http://schemas.microsoft.com/office/drawing/2010/main" val="0"/>
              </a:ext>
            </a:extLst>
          </a:blip>
          <a:srcRect l="16494" t="19633" r="17310" b="18573"/>
          <a:stretch/>
        </p:blipFill>
        <p:spPr>
          <a:xfrm>
            <a:off x="9669162" y="3321846"/>
            <a:ext cx="1587142" cy="1481594"/>
          </a:xfrm>
          <a:prstGeom prst="rect">
            <a:avLst/>
          </a:prstGeom>
        </p:spPr>
      </p:pic>
    </p:spTree>
    <p:extLst>
      <p:ext uri="{BB962C8B-B14F-4D97-AF65-F5344CB8AC3E}">
        <p14:creationId xmlns:p14="http://schemas.microsoft.com/office/powerpoint/2010/main" val="2761604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DC8CC5A-F130-4FC3-9FDE-73201A105648}"/>
              </a:ext>
            </a:extLst>
          </p:cNvPr>
          <p:cNvSpPr>
            <a:spLocks noGrp="1"/>
          </p:cNvSpPr>
          <p:nvPr>
            <p:ph type="title"/>
          </p:nvPr>
        </p:nvSpPr>
        <p:spPr>
          <a:xfrm>
            <a:off x="643466" y="786383"/>
            <a:ext cx="3517567" cy="2093975"/>
          </a:xfrm>
        </p:spPr>
        <p:txBody>
          <a:bodyPr/>
          <a:lstStyle/>
          <a:p>
            <a:r>
              <a:rPr lang="en-US" dirty="0"/>
              <a:t>Manufacturing</a:t>
            </a:r>
          </a:p>
        </p:txBody>
      </p:sp>
      <p:pic>
        <p:nvPicPr>
          <p:cNvPr id="5" name="Content Placeholder 4" descr="A group of men in a car&#10;&#10;Description automatically generated with low confidence">
            <a:extLst>
              <a:ext uri="{FF2B5EF4-FFF2-40B4-BE49-F238E27FC236}">
                <a16:creationId xmlns:a16="http://schemas.microsoft.com/office/drawing/2014/main" id="{09C4061C-ABB3-4C3C-B5E7-51DB514239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04543" y="407582"/>
            <a:ext cx="5928344" cy="3942348"/>
          </a:xfrm>
          <a:prstGeom prst="rect">
            <a:avLst/>
          </a:prstGeom>
          <a:noFill/>
        </p:spPr>
      </p:pic>
      <p:sp>
        <p:nvSpPr>
          <p:cNvPr id="3" name="Content Placeholder 2">
            <a:extLst>
              <a:ext uri="{FF2B5EF4-FFF2-40B4-BE49-F238E27FC236}">
                <a16:creationId xmlns:a16="http://schemas.microsoft.com/office/drawing/2014/main" id="{39D80B0E-0752-41C5-A3DD-DA0AAFCBAD5D}"/>
              </a:ext>
            </a:extLst>
          </p:cNvPr>
          <p:cNvSpPr>
            <a:spLocks noGrp="1"/>
          </p:cNvSpPr>
          <p:nvPr>
            <p:ph type="body" sz="half" idx="2"/>
          </p:nvPr>
        </p:nvSpPr>
        <p:spPr>
          <a:xfrm>
            <a:off x="643465" y="3043050"/>
            <a:ext cx="3517567" cy="3064505"/>
          </a:xfrm>
        </p:spPr>
        <p:txBody>
          <a:bodyPr>
            <a:normAutofit/>
          </a:bodyPr>
          <a:lstStyle/>
          <a:p>
            <a:pPr>
              <a:lnSpc>
                <a:spcPct val="100000"/>
              </a:lnSpc>
            </a:pPr>
            <a:r>
              <a:rPr lang="en-US" dirty="0"/>
              <a:t>The manufacturing industry uses Autodesk's digital prototyping software—including Autodesk Inventor, Fusion 360, and the Autodesk Product Design Suite — to visualize, simulate, and analyze real-world performance using a digital model in the design process.</a:t>
            </a:r>
          </a:p>
        </p:txBody>
      </p:sp>
      <p:pic>
        <p:nvPicPr>
          <p:cNvPr id="7" name="Picture 6" descr="A picture containing indoor&#10;&#10;Description automatically generated">
            <a:extLst>
              <a:ext uri="{FF2B5EF4-FFF2-40B4-BE49-F238E27FC236}">
                <a16:creationId xmlns:a16="http://schemas.microsoft.com/office/drawing/2014/main" id="{83407869-0DE4-4635-A9F2-028041672E07}"/>
              </a:ext>
            </a:extLst>
          </p:cNvPr>
          <p:cNvPicPr>
            <a:picLocks noChangeAspect="1"/>
          </p:cNvPicPr>
          <p:nvPr/>
        </p:nvPicPr>
        <p:blipFill rotWithShape="1">
          <a:blip r:embed="rId3">
            <a:extLst>
              <a:ext uri="{28A0092B-C50C-407E-A947-70E740481C1C}">
                <a14:useLocalDpi xmlns:a14="http://schemas.microsoft.com/office/drawing/2010/main" val="0"/>
              </a:ext>
            </a:extLst>
          </a:blip>
          <a:srcRect l="6620" t="16891" r="6321" b="12069"/>
          <a:stretch/>
        </p:blipFill>
        <p:spPr>
          <a:xfrm>
            <a:off x="7739164" y="4479244"/>
            <a:ext cx="3393723" cy="1846200"/>
          </a:xfrm>
          <a:prstGeom prst="rect">
            <a:avLst/>
          </a:prstGeom>
        </p:spPr>
      </p:pic>
      <p:pic>
        <p:nvPicPr>
          <p:cNvPr id="8" name="Picture 7">
            <a:extLst>
              <a:ext uri="{FF2B5EF4-FFF2-40B4-BE49-F238E27FC236}">
                <a16:creationId xmlns:a16="http://schemas.microsoft.com/office/drawing/2014/main" id="{443C86EF-AB3D-41E7-9D4A-0B27B2609C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25604" y="4479244"/>
            <a:ext cx="2284672" cy="1846200"/>
          </a:xfrm>
          <a:prstGeom prst="rect">
            <a:avLst/>
          </a:prstGeom>
        </p:spPr>
      </p:pic>
    </p:spTree>
    <p:extLst>
      <p:ext uri="{BB962C8B-B14F-4D97-AF65-F5344CB8AC3E}">
        <p14:creationId xmlns:p14="http://schemas.microsoft.com/office/powerpoint/2010/main" val="2119304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DC8CC5A-F130-4FC3-9FDE-73201A105648}"/>
              </a:ext>
            </a:extLst>
          </p:cNvPr>
          <p:cNvSpPr>
            <a:spLocks noGrp="1"/>
          </p:cNvSpPr>
          <p:nvPr>
            <p:ph type="title"/>
          </p:nvPr>
        </p:nvSpPr>
        <p:spPr>
          <a:xfrm>
            <a:off x="643467" y="786383"/>
            <a:ext cx="3517566" cy="2093975"/>
          </a:xfrm>
        </p:spPr>
        <p:txBody>
          <a:bodyPr/>
          <a:lstStyle/>
          <a:p>
            <a:r>
              <a:rPr lang="en-US" dirty="0"/>
              <a:t>Media &amp; Entertainment</a:t>
            </a:r>
          </a:p>
        </p:txBody>
      </p:sp>
      <p:sp>
        <p:nvSpPr>
          <p:cNvPr id="3" name="Content Placeholder 2">
            <a:extLst>
              <a:ext uri="{FF2B5EF4-FFF2-40B4-BE49-F238E27FC236}">
                <a16:creationId xmlns:a16="http://schemas.microsoft.com/office/drawing/2014/main" id="{39D80B0E-0752-41C5-A3DD-DA0AAFCBAD5D}"/>
              </a:ext>
            </a:extLst>
          </p:cNvPr>
          <p:cNvSpPr>
            <a:spLocks noGrp="1"/>
          </p:cNvSpPr>
          <p:nvPr>
            <p:ph type="body" sz="half" idx="2"/>
          </p:nvPr>
        </p:nvSpPr>
        <p:spPr>
          <a:xfrm>
            <a:off x="643465" y="3043050"/>
            <a:ext cx="3517567" cy="3064505"/>
          </a:xfrm>
        </p:spPr>
        <p:txBody>
          <a:bodyPr>
            <a:normAutofit/>
          </a:bodyPr>
          <a:lstStyle/>
          <a:p>
            <a:pPr>
              <a:lnSpc>
                <a:spcPct val="100000"/>
              </a:lnSpc>
            </a:pPr>
            <a:r>
              <a:rPr lang="en-US" dirty="0"/>
              <a:t>Autodesk's Media and Entertainment division creates software for visual effects, color grading, and editing as well as animation, game development, and design visualization. 3ds Max and Maya are both 3D animation software used in film visual effects and game development.</a:t>
            </a:r>
          </a:p>
        </p:txBody>
      </p:sp>
      <p:pic>
        <p:nvPicPr>
          <p:cNvPr id="9" name="Content Placeholder 8" descr="Graphical user interface&#10;&#10;Description automatically generated">
            <a:extLst>
              <a:ext uri="{FF2B5EF4-FFF2-40B4-BE49-F238E27FC236}">
                <a16:creationId xmlns:a16="http://schemas.microsoft.com/office/drawing/2014/main" id="{FED61F94-EEF0-4205-9D8B-D2DA4693E5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81758" y="1401418"/>
            <a:ext cx="7209182" cy="4055164"/>
          </a:xfrm>
        </p:spPr>
      </p:pic>
    </p:spTree>
    <p:extLst>
      <p:ext uri="{BB962C8B-B14F-4D97-AF65-F5344CB8AC3E}">
        <p14:creationId xmlns:p14="http://schemas.microsoft.com/office/powerpoint/2010/main" val="3474759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A4847-D932-4EAD-A648-362D3BD12824}"/>
              </a:ext>
            </a:extLst>
          </p:cNvPr>
          <p:cNvSpPr>
            <a:spLocks noGrp="1"/>
          </p:cNvSpPr>
          <p:nvPr>
            <p:ph type="title"/>
          </p:nvPr>
        </p:nvSpPr>
        <p:spPr>
          <a:xfrm>
            <a:off x="643466" y="786383"/>
            <a:ext cx="3517567" cy="2093975"/>
          </a:xfrm>
        </p:spPr>
        <p:txBody>
          <a:bodyPr anchor="b">
            <a:normAutofit/>
          </a:bodyPr>
          <a:lstStyle/>
          <a:p>
            <a:r>
              <a:rPr lang="en-US" dirty="0"/>
              <a:t>Building Information Modeling</a:t>
            </a:r>
          </a:p>
        </p:txBody>
      </p:sp>
      <p:sp>
        <p:nvSpPr>
          <p:cNvPr id="10" name="Text Placeholder 3">
            <a:extLst>
              <a:ext uri="{FF2B5EF4-FFF2-40B4-BE49-F238E27FC236}">
                <a16:creationId xmlns:a16="http://schemas.microsoft.com/office/drawing/2014/main" id="{3EF5F4FB-FDBA-4B97-8B2E-F49332EC6796}"/>
              </a:ext>
            </a:extLst>
          </p:cNvPr>
          <p:cNvSpPr>
            <a:spLocks noGrp="1"/>
          </p:cNvSpPr>
          <p:nvPr>
            <p:ph type="body" sz="half" idx="2"/>
          </p:nvPr>
        </p:nvSpPr>
        <p:spPr>
          <a:xfrm>
            <a:off x="643465" y="3043050"/>
            <a:ext cx="3517567" cy="3235830"/>
          </a:xfrm>
        </p:spPr>
        <p:txBody>
          <a:bodyPr>
            <a:noAutofit/>
          </a:bodyPr>
          <a:lstStyle/>
          <a:p>
            <a:r>
              <a:rPr lang="en-US" sz="1600" dirty="0"/>
              <a:t>The company's Revit line of software for Building Information Modeling is designed to let users explore the planning, construction, and management of a building virtually before it is built.</a:t>
            </a:r>
          </a:p>
          <a:p>
            <a:pPr algn="just"/>
            <a:r>
              <a:rPr lang="en-US" sz="1600" dirty="0"/>
              <a:t>BIM is data-driven building design, as the software allows to accumulate all project data, from materials that the walls are made of, to construction planning information.</a:t>
            </a:r>
          </a:p>
        </p:txBody>
      </p:sp>
      <p:pic>
        <p:nvPicPr>
          <p:cNvPr id="9" name="Content Placeholder 8">
            <a:extLst>
              <a:ext uri="{FF2B5EF4-FFF2-40B4-BE49-F238E27FC236}">
                <a16:creationId xmlns:a16="http://schemas.microsoft.com/office/drawing/2014/main" id="{8C86B53A-FD70-4E24-8A29-1B1EB43D51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48379" y="241240"/>
            <a:ext cx="7279749" cy="5460496"/>
          </a:xfrm>
        </p:spPr>
      </p:pic>
    </p:spTree>
    <p:extLst>
      <p:ext uri="{BB962C8B-B14F-4D97-AF65-F5344CB8AC3E}">
        <p14:creationId xmlns:p14="http://schemas.microsoft.com/office/powerpoint/2010/main" val="224907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B43B1D-F0FF-4DCE-9EFF-567D7782BF85}"/>
              </a:ext>
            </a:extLst>
          </p:cNvPr>
          <p:cNvSpPr>
            <a:spLocks noGrp="1"/>
          </p:cNvSpPr>
          <p:nvPr>
            <p:ph type="title"/>
          </p:nvPr>
        </p:nvSpPr>
        <p:spPr/>
        <p:txBody>
          <a:bodyPr/>
          <a:lstStyle/>
          <a:p>
            <a:r>
              <a:rPr lang="en-US" dirty="0"/>
              <a:t>Autodesk University</a:t>
            </a:r>
          </a:p>
        </p:txBody>
      </p:sp>
      <p:sp>
        <p:nvSpPr>
          <p:cNvPr id="4" name="Text Placeholder 3">
            <a:extLst>
              <a:ext uri="{FF2B5EF4-FFF2-40B4-BE49-F238E27FC236}">
                <a16:creationId xmlns:a16="http://schemas.microsoft.com/office/drawing/2014/main" id="{06E80BAA-8AB0-4B55-BC44-58ECA6C6D221}"/>
              </a:ext>
            </a:extLst>
          </p:cNvPr>
          <p:cNvSpPr>
            <a:spLocks noGrp="1"/>
          </p:cNvSpPr>
          <p:nvPr>
            <p:ph type="body" sz="half" idx="2"/>
          </p:nvPr>
        </p:nvSpPr>
        <p:spPr/>
        <p:txBody>
          <a:bodyPr>
            <a:normAutofit/>
          </a:bodyPr>
          <a:lstStyle/>
          <a:p>
            <a:r>
              <a:rPr lang="en-US" dirty="0"/>
              <a:t>Autodesk University is a conference that brings together thousands of innovators from around the world every year to explore new ways of imagining, designing, and making. </a:t>
            </a:r>
          </a:p>
        </p:txBody>
      </p:sp>
      <p:pic>
        <p:nvPicPr>
          <p:cNvPr id="10" name="Picture Placeholder 9" descr="A picture containing stage, auditorium, crowd&#10;&#10;Description automatically generated">
            <a:extLst>
              <a:ext uri="{FF2B5EF4-FFF2-40B4-BE49-F238E27FC236}">
                <a16:creationId xmlns:a16="http://schemas.microsoft.com/office/drawing/2014/main" id="{302F988B-B415-4F70-8543-2BF6876C7EC4}"/>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28238" b="15546"/>
          <a:stretch/>
        </p:blipFill>
        <p:spPr>
          <a:xfrm>
            <a:off x="15" y="0"/>
            <a:ext cx="12191985" cy="4578350"/>
          </a:xfrm>
        </p:spPr>
      </p:pic>
    </p:spTree>
    <p:extLst>
      <p:ext uri="{BB962C8B-B14F-4D97-AF65-F5344CB8AC3E}">
        <p14:creationId xmlns:p14="http://schemas.microsoft.com/office/powerpoint/2010/main" val="3381427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265F7-C53F-4300-943C-DCF52DEA0C03}"/>
              </a:ext>
            </a:extLst>
          </p:cNvPr>
          <p:cNvSpPr>
            <a:spLocks noGrp="1"/>
          </p:cNvSpPr>
          <p:nvPr>
            <p:ph type="title"/>
          </p:nvPr>
        </p:nvSpPr>
        <p:spPr/>
        <p:txBody>
          <a:bodyPr>
            <a:normAutofit/>
          </a:bodyPr>
          <a:lstStyle/>
          <a:p>
            <a:r>
              <a:rPr lang="en-US" dirty="0"/>
              <a:t>Website</a:t>
            </a:r>
            <a:br>
              <a:rPr lang="en-US" dirty="0"/>
            </a:br>
            <a:r>
              <a:rPr lang="en-US" sz="1700" dirty="0">
                <a:latin typeface="+mn-lt"/>
              </a:rPr>
              <a:t>https://www.autodesk.com/autodesk-university/au-online</a:t>
            </a:r>
          </a:p>
        </p:txBody>
      </p:sp>
      <p:pic>
        <p:nvPicPr>
          <p:cNvPr id="4" name="Picture 3">
            <a:extLst>
              <a:ext uri="{FF2B5EF4-FFF2-40B4-BE49-F238E27FC236}">
                <a16:creationId xmlns:a16="http://schemas.microsoft.com/office/drawing/2014/main" id="{1905580A-D92B-4ACA-94E4-E90AF2944649}"/>
              </a:ext>
            </a:extLst>
          </p:cNvPr>
          <p:cNvPicPr>
            <a:picLocks noChangeAspect="1"/>
          </p:cNvPicPr>
          <p:nvPr/>
        </p:nvPicPr>
        <p:blipFill>
          <a:blip r:embed="rId2"/>
          <a:stretch>
            <a:fillRect/>
          </a:stretch>
        </p:blipFill>
        <p:spPr>
          <a:xfrm>
            <a:off x="2169908" y="1942047"/>
            <a:ext cx="7852183" cy="4454421"/>
          </a:xfrm>
          <a:prstGeom prst="rect">
            <a:avLst/>
          </a:prstGeom>
        </p:spPr>
      </p:pic>
    </p:spTree>
    <p:extLst>
      <p:ext uri="{BB962C8B-B14F-4D97-AF65-F5344CB8AC3E}">
        <p14:creationId xmlns:p14="http://schemas.microsoft.com/office/powerpoint/2010/main" val="2732314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265F7-C53F-4300-943C-DCF52DEA0C03}"/>
              </a:ext>
            </a:extLst>
          </p:cNvPr>
          <p:cNvSpPr>
            <a:spLocks noGrp="1"/>
          </p:cNvSpPr>
          <p:nvPr>
            <p:ph type="title"/>
          </p:nvPr>
        </p:nvSpPr>
        <p:spPr/>
        <p:txBody>
          <a:bodyPr>
            <a:normAutofit/>
          </a:bodyPr>
          <a:lstStyle/>
          <a:p>
            <a:r>
              <a:rPr lang="en-US" dirty="0"/>
              <a:t>Website</a:t>
            </a:r>
            <a:br>
              <a:rPr lang="en-US" dirty="0"/>
            </a:br>
            <a:r>
              <a:rPr lang="en-US" sz="1700" dirty="0">
                <a:latin typeface="+mn-lt"/>
              </a:rPr>
              <a:t>https://www.autodesk.com/autodesk-university/au-online</a:t>
            </a:r>
          </a:p>
        </p:txBody>
      </p:sp>
      <p:pic>
        <p:nvPicPr>
          <p:cNvPr id="5" name="Picture 4">
            <a:extLst>
              <a:ext uri="{FF2B5EF4-FFF2-40B4-BE49-F238E27FC236}">
                <a16:creationId xmlns:a16="http://schemas.microsoft.com/office/drawing/2014/main" id="{5DDADCD0-A2AA-46C8-B78C-7520D4045AEF}"/>
              </a:ext>
            </a:extLst>
          </p:cNvPr>
          <p:cNvPicPr>
            <a:picLocks noChangeAspect="1"/>
          </p:cNvPicPr>
          <p:nvPr/>
        </p:nvPicPr>
        <p:blipFill>
          <a:blip r:embed="rId2"/>
          <a:stretch>
            <a:fillRect/>
          </a:stretch>
        </p:blipFill>
        <p:spPr>
          <a:xfrm>
            <a:off x="3162428" y="1978718"/>
            <a:ext cx="6096000" cy="2121505"/>
          </a:xfrm>
          <a:prstGeom prst="rect">
            <a:avLst/>
          </a:prstGeom>
        </p:spPr>
      </p:pic>
      <p:sp>
        <p:nvSpPr>
          <p:cNvPr id="10" name="Rectangle 9">
            <a:extLst>
              <a:ext uri="{FF2B5EF4-FFF2-40B4-BE49-F238E27FC236}">
                <a16:creationId xmlns:a16="http://schemas.microsoft.com/office/drawing/2014/main" id="{1AC0B7A7-DEA5-4DEB-B02D-59B187B9C538}"/>
              </a:ext>
            </a:extLst>
          </p:cNvPr>
          <p:cNvSpPr/>
          <p:nvPr/>
        </p:nvSpPr>
        <p:spPr>
          <a:xfrm>
            <a:off x="6550226" y="4074921"/>
            <a:ext cx="3551583" cy="1536147"/>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7" name="Picture 6">
            <a:extLst>
              <a:ext uri="{FF2B5EF4-FFF2-40B4-BE49-F238E27FC236}">
                <a16:creationId xmlns:a16="http://schemas.microsoft.com/office/drawing/2014/main" id="{301772BE-4FEB-431E-8E67-BD235836E4F8}"/>
              </a:ext>
            </a:extLst>
          </p:cNvPr>
          <p:cNvPicPr>
            <a:picLocks noChangeAspect="1"/>
          </p:cNvPicPr>
          <p:nvPr/>
        </p:nvPicPr>
        <p:blipFill>
          <a:blip r:embed="rId3"/>
          <a:stretch>
            <a:fillRect/>
          </a:stretch>
        </p:blipFill>
        <p:spPr>
          <a:xfrm>
            <a:off x="3162427" y="3039470"/>
            <a:ext cx="3551583" cy="2070902"/>
          </a:xfrm>
          <a:prstGeom prst="rect">
            <a:avLst/>
          </a:prstGeom>
        </p:spPr>
      </p:pic>
      <p:pic>
        <p:nvPicPr>
          <p:cNvPr id="9" name="Picture 8">
            <a:extLst>
              <a:ext uri="{FF2B5EF4-FFF2-40B4-BE49-F238E27FC236}">
                <a16:creationId xmlns:a16="http://schemas.microsoft.com/office/drawing/2014/main" id="{AAB1FAF7-6909-42AA-B81A-2DA2E9BF7B6A}"/>
              </a:ext>
            </a:extLst>
          </p:cNvPr>
          <p:cNvPicPr>
            <a:picLocks noChangeAspect="1"/>
          </p:cNvPicPr>
          <p:nvPr/>
        </p:nvPicPr>
        <p:blipFill>
          <a:blip r:embed="rId4"/>
          <a:stretch>
            <a:fillRect/>
          </a:stretch>
        </p:blipFill>
        <p:spPr>
          <a:xfrm>
            <a:off x="3162427" y="5070616"/>
            <a:ext cx="3884903" cy="1212933"/>
          </a:xfrm>
          <a:prstGeom prst="rect">
            <a:avLst/>
          </a:prstGeom>
        </p:spPr>
      </p:pic>
      <p:sp>
        <p:nvSpPr>
          <p:cNvPr id="11" name="Rectangle: Rounded Corners 10">
            <a:extLst>
              <a:ext uri="{FF2B5EF4-FFF2-40B4-BE49-F238E27FC236}">
                <a16:creationId xmlns:a16="http://schemas.microsoft.com/office/drawing/2014/main" id="{FA63DB56-7BF1-4598-AA07-C402F7A93795}"/>
              </a:ext>
            </a:extLst>
          </p:cNvPr>
          <p:cNvSpPr/>
          <p:nvPr/>
        </p:nvSpPr>
        <p:spPr>
          <a:xfrm>
            <a:off x="3120011" y="5110372"/>
            <a:ext cx="3884903" cy="1117076"/>
          </a:xfrm>
          <a:prstGeom prst="roundRect">
            <a:avLst>
              <a:gd name="adj" fmla="val 753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4782DFB9-9865-4047-AE3D-D857CA833F12}"/>
              </a:ext>
            </a:extLst>
          </p:cNvPr>
          <p:cNvSpPr/>
          <p:nvPr/>
        </p:nvSpPr>
        <p:spPr>
          <a:xfrm>
            <a:off x="3120010" y="2620867"/>
            <a:ext cx="3884903" cy="1777268"/>
          </a:xfrm>
          <a:prstGeom prst="roundRect">
            <a:avLst>
              <a:gd name="adj" fmla="val 5185"/>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CADC22E-D891-4C8E-9FA3-EAFD688CD13D}"/>
              </a:ext>
            </a:extLst>
          </p:cNvPr>
          <p:cNvSpPr txBox="1"/>
          <p:nvPr/>
        </p:nvSpPr>
        <p:spPr>
          <a:xfrm>
            <a:off x="7089746" y="5191856"/>
            <a:ext cx="2062001" cy="954107"/>
          </a:xfrm>
          <a:prstGeom prst="rect">
            <a:avLst/>
          </a:prstGeom>
          <a:noFill/>
        </p:spPr>
        <p:txBody>
          <a:bodyPr wrap="square" rtlCol="0">
            <a:spAutoFit/>
          </a:bodyPr>
          <a:lstStyle/>
          <a:p>
            <a:pPr algn="just"/>
            <a:r>
              <a:rPr lang="en-US" sz="1400" dirty="0"/>
              <a:t>I used mostly tags for my analysis since they were so carefully applied to every presentation.</a:t>
            </a:r>
          </a:p>
        </p:txBody>
      </p:sp>
      <p:sp>
        <p:nvSpPr>
          <p:cNvPr id="14" name="TextBox 13">
            <a:extLst>
              <a:ext uri="{FF2B5EF4-FFF2-40B4-BE49-F238E27FC236}">
                <a16:creationId xmlns:a16="http://schemas.microsoft.com/office/drawing/2014/main" id="{864429E5-CD8B-452B-B818-291F27177505}"/>
              </a:ext>
            </a:extLst>
          </p:cNvPr>
          <p:cNvSpPr txBox="1"/>
          <p:nvPr/>
        </p:nvSpPr>
        <p:spPr>
          <a:xfrm>
            <a:off x="1097280" y="2802542"/>
            <a:ext cx="2001521" cy="1384995"/>
          </a:xfrm>
          <a:prstGeom prst="rect">
            <a:avLst/>
          </a:prstGeom>
          <a:noFill/>
        </p:spPr>
        <p:txBody>
          <a:bodyPr wrap="square" rtlCol="0">
            <a:spAutoFit/>
          </a:bodyPr>
          <a:lstStyle/>
          <a:p>
            <a:pPr algn="just"/>
            <a:r>
              <a:rPr lang="en-US" sz="1400" dirty="0"/>
              <a:t>I also searched for programming languages mentioned in the Description to get the insights about software development situation</a:t>
            </a:r>
          </a:p>
        </p:txBody>
      </p:sp>
    </p:spTree>
    <p:extLst>
      <p:ext uri="{BB962C8B-B14F-4D97-AF65-F5344CB8AC3E}">
        <p14:creationId xmlns:p14="http://schemas.microsoft.com/office/powerpoint/2010/main" val="35145773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81A2A-0075-4519-8317-F1300791889F}"/>
              </a:ext>
            </a:extLst>
          </p:cNvPr>
          <p:cNvSpPr>
            <a:spLocks noGrp="1"/>
          </p:cNvSpPr>
          <p:nvPr>
            <p:ph type="title"/>
          </p:nvPr>
        </p:nvSpPr>
        <p:spPr/>
        <p:txBody>
          <a:bodyPr/>
          <a:lstStyle/>
          <a:p>
            <a:r>
              <a:rPr lang="en-US" dirty="0"/>
              <a:t>Event Geography</a:t>
            </a:r>
          </a:p>
        </p:txBody>
      </p:sp>
      <p:sp>
        <p:nvSpPr>
          <p:cNvPr id="5" name="TextBox 4">
            <a:extLst>
              <a:ext uri="{FF2B5EF4-FFF2-40B4-BE49-F238E27FC236}">
                <a16:creationId xmlns:a16="http://schemas.microsoft.com/office/drawing/2014/main" id="{C1CBE51A-898F-41C7-8B2A-F5C618D52106}"/>
              </a:ext>
            </a:extLst>
          </p:cNvPr>
          <p:cNvSpPr txBox="1"/>
          <p:nvPr/>
        </p:nvSpPr>
        <p:spPr>
          <a:xfrm>
            <a:off x="7866711" y="1899941"/>
            <a:ext cx="3288969" cy="4406334"/>
          </a:xfrm>
          <a:prstGeom prst="rect">
            <a:avLst/>
          </a:prstGeom>
          <a:noFill/>
        </p:spPr>
        <p:txBody>
          <a:bodyPr wrap="square" rtlCol="0">
            <a:spAutoFit/>
          </a:bodyPr>
          <a:lstStyle/>
          <a:p>
            <a:pPr algn="just"/>
            <a:r>
              <a:rPr lang="en-US" sz="1752" dirty="0"/>
              <a:t>The conference has more locations such as Russia, Japan, Korea, China, South Africa, but the presentations from them are not introduced on the website.</a:t>
            </a:r>
          </a:p>
          <a:p>
            <a:pPr algn="just"/>
            <a:endParaRPr lang="en-US" sz="1752" dirty="0"/>
          </a:p>
          <a:p>
            <a:pPr algn="just"/>
            <a:r>
              <a:rPr lang="en-US" sz="1752" dirty="0"/>
              <a:t>First, the main event is hosted in Las Vegas and usually takes 4 days.</a:t>
            </a:r>
          </a:p>
          <a:p>
            <a:pPr algn="just"/>
            <a:endParaRPr lang="en-US" sz="1752" dirty="0"/>
          </a:p>
          <a:p>
            <a:pPr algn="just"/>
            <a:r>
              <a:rPr lang="en-US" sz="1752" dirty="0"/>
              <a:t>The graph shows the significant growth of the event over the past 9 years, as Autodesk was actively developing and promoting their products and AU itself.</a:t>
            </a:r>
          </a:p>
        </p:txBody>
      </p:sp>
      <p:pic>
        <p:nvPicPr>
          <p:cNvPr id="7" name="Picture 6" descr="Chart, line chart&#10;&#10;Description automatically generated">
            <a:extLst>
              <a:ext uri="{FF2B5EF4-FFF2-40B4-BE49-F238E27FC236}">
                <a16:creationId xmlns:a16="http://schemas.microsoft.com/office/drawing/2014/main" id="{14BBFE96-04EC-40E0-94A2-BF0786C74D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66" y="1984157"/>
            <a:ext cx="6598873" cy="4316162"/>
          </a:xfrm>
          <a:prstGeom prst="rect">
            <a:avLst/>
          </a:prstGeom>
        </p:spPr>
      </p:pic>
    </p:spTree>
    <p:extLst>
      <p:ext uri="{BB962C8B-B14F-4D97-AF65-F5344CB8AC3E}">
        <p14:creationId xmlns:p14="http://schemas.microsoft.com/office/powerpoint/2010/main" val="270147129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{776D8B8C-8652-4ACA-BDB4-A6500AC4984F}tf56160789_win32</Template>
  <TotalTime>290</TotalTime>
  <Words>898</Words>
  <Application>Microsoft Office PowerPoint</Application>
  <PresentationFormat>Widescreen</PresentationFormat>
  <Paragraphs>68</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Bookman Old Style</vt:lpstr>
      <vt:lpstr>Calibri</vt:lpstr>
      <vt:lpstr>Franklin Gothic Book</vt:lpstr>
      <vt:lpstr>Wingdings</vt:lpstr>
      <vt:lpstr>1_RetrospectVTI</vt:lpstr>
      <vt:lpstr>Autodesk University</vt:lpstr>
      <vt:lpstr>PowerPoint Presentation</vt:lpstr>
      <vt:lpstr>Manufacturing</vt:lpstr>
      <vt:lpstr>Media &amp; Entertainment</vt:lpstr>
      <vt:lpstr>Building Information Modeling</vt:lpstr>
      <vt:lpstr>Autodesk University</vt:lpstr>
      <vt:lpstr>Website https://www.autodesk.com/autodesk-university/au-online</vt:lpstr>
      <vt:lpstr>Website https://www.autodesk.com/autodesk-university/au-online</vt:lpstr>
      <vt:lpstr>Event Geography</vt:lpstr>
      <vt:lpstr>Most Featured Industries</vt:lpstr>
      <vt:lpstr>Design Products</vt:lpstr>
      <vt:lpstr>ML/AI and Big Data</vt:lpstr>
      <vt:lpstr>Other Technologies</vt:lpstr>
      <vt:lpstr>Software Development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Eugenia Dickson</dc:creator>
  <cp:lastModifiedBy>Eugenia Dickson</cp:lastModifiedBy>
  <cp:revision>34</cp:revision>
  <dcterms:created xsi:type="dcterms:W3CDTF">2021-02-16T01:22:38Z</dcterms:created>
  <dcterms:modified xsi:type="dcterms:W3CDTF">2021-02-16T06:15:46Z</dcterms:modified>
</cp:coreProperties>
</file>

<file path=docProps/thumbnail.jpeg>
</file>